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86" r:id="rId6"/>
    <p:sldId id="276" r:id="rId7"/>
    <p:sldId id="277" r:id="rId8"/>
    <p:sldId id="279" r:id="rId9"/>
    <p:sldId id="270" r:id="rId10"/>
    <p:sldId id="280" r:id="rId11"/>
    <p:sldId id="260" r:id="rId12"/>
    <p:sldId id="272" r:id="rId13"/>
    <p:sldId id="281" r:id="rId14"/>
    <p:sldId id="282" r:id="rId15"/>
    <p:sldId id="283" r:id="rId16"/>
    <p:sldId id="284" r:id="rId17"/>
    <p:sldId id="274" r:id="rId18"/>
    <p:sldId id="287" r:id="rId19"/>
    <p:sldId id="28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FERREIRA ALVES SAY" initials="MFAS" lastIdx="1" clrIdx="0">
    <p:extLst>
      <p:ext uri="{19B8F6BF-5375-455C-9EA6-DF929625EA0E}">
        <p15:presenceInfo xmlns:p15="http://schemas.microsoft.com/office/powerpoint/2012/main" userId="MATHEUS FERREIRA ALVES SA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727B1-6D1A-4ABF-81AA-45D1266DE654}" v="80" dt="2020-06-30T20:28:24.778"/>
    <p1510:client id="{CFE4A79F-1EDD-4559-AC03-1F8E61B9F76B}" v="182" dt="2020-07-01T00:03:36.569"/>
    <p1510:client id="{D1F6D120-39D1-4B51-A798-1D55752287C3}" v="32" dt="2020-06-30T19:18:27.336"/>
    <p1510:client id="{F3178DC2-BFD1-4218-AFD5-5A03AE7E3BEA}" v="6" dt="2020-07-01T01:22:23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79002-3C86-481D-81C8-A3F5F5A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4BA11B-AF07-405A-AC42-0BCE4A8A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6BA20A-D70A-49D3-B9D6-37EE130A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795238-FC60-439D-B794-38537806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4D29C-BB84-42F0-9930-ACCC4C49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8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2E96C-C5C3-4F7F-BB29-69BE986C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98DBF-B040-4CDB-87AD-690A9A66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36B7A7-BE13-4E91-A545-4313F0A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FCFE72-2BD6-4973-93E3-235B4019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0CA25-C6D7-42FA-89BE-880444AA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E6BE01-CF16-41AD-9B3C-AAB72BED6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2C49FC-78C5-4D68-9FB9-BA8FF8A6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D67D3-E42C-418D-B557-F2E6C117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A6CF96-CB93-445B-825B-A9E8A4C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21466-77AC-4B10-9003-26E3AD7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14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8BE31-243A-4425-8C7E-10CDC9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550767-A0C1-4750-834C-31E303D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9DB147-2D7A-4E09-B7E1-CF26798E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E7FD1-B36B-4CEB-B02E-B8BE2F5D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B5EFD6-EEC7-4B57-831A-F9FEBA3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5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F9671-769F-44C1-98AD-BBA8E1E3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21A3-E03F-4B82-AB2E-8BA15BBC3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33AAB-C3A4-42C5-98ED-C13EB9BB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E120B9-CF04-4E84-A478-B73F921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4FE32-665E-4A2A-A176-30661F42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8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20A27-3EB6-4B47-95F1-26972E9E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24AE83-3F69-43C3-98F9-5AE3B582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B8D3CC-5FE1-490A-97E8-E76515E2B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FC95ED-91C1-4ACB-B348-1874D7B1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C02BF-4F87-49CA-9119-B3E8A11E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B691-DAA4-4B12-B24F-86B69353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7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13FA7-0664-49C4-BDB7-51950F4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7FC8C-EA8D-4704-918F-3C5A6BB97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F3D67-6C79-4AF9-8A19-347F512C3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A2DFAD-9960-461B-95A9-86688A85B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D402C-7FA3-4E7C-BDF1-DD9B91DB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7B88F7-FF4D-4944-B33A-871500B5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B1B02F-7756-4338-89C4-9CC681D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33B298-5D0D-4F5B-A73E-352AB6E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73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42E2-B0CD-44C0-B269-88574B75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7F2A98-F983-47EB-8891-F5315A3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F4F78-137E-4965-956C-6BD60924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043FA5-048C-4C51-814E-9424BF1F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04658D-0922-4EFF-8519-7A44C13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A816C4-B74F-4AAB-AB34-8678CFF9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7AEE6A-B395-47B2-A405-56F14886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1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92EA-F149-46C9-BC66-ECA6C35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571BE-371A-49DD-AA03-EC369FB8C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6AA315-8850-4963-B746-6B7441CC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C301C6-7E9F-46D7-AB4F-9E829C14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B85BE6-1FBD-4E67-A688-155333C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D3E4EB-5148-4FA5-AFA8-2C9287249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8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6588-4C5C-4220-A4B2-3BAB4DB4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8CF1C1-66FD-4224-9D51-8F20C711D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FF697-F756-4AFA-9729-57D5DED4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31B48-16F7-434E-AEB3-E6E773F4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297707-4517-4873-AAF7-2DDD2D6B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38950C-5664-45D2-9A3D-2B82F182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5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67A7DD-D8E0-4522-886E-371FAA4D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53116-F14C-4345-B3B4-1AB0F01BA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17AF2-390F-4387-B228-E0D4DA6C7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6ADE3-72B9-402A-B3C3-A585FD1624A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6795CC-8D8D-40DE-B663-0B3B4C1A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7C0B6-41C9-4B7B-AD8C-517C1E449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1051-E7E5-4D83-9854-4B23B1AE5A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ATEC_Tatuap%C3%A9_logo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8C051-6212-4F0E-8C1F-C38CFF2FF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71" y="130628"/>
            <a:ext cx="5381192" cy="850491"/>
          </a:xfrm>
        </p:spPr>
        <p:txBody>
          <a:bodyPr>
            <a:normAutofit fontScale="90000"/>
          </a:bodyPr>
          <a:lstStyle/>
          <a:p>
            <a:pPr algn="l"/>
            <a:r>
              <a:rPr lang="pt-BR"/>
              <a:t>Projeto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3" y="1211283"/>
            <a:ext cx="5992359" cy="5646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pt-BR"/>
              <a:t>Equipe –  </a:t>
            </a:r>
            <a:r>
              <a:rPr lang="pt-BR" err="1"/>
              <a:t>Foxtrot</a:t>
            </a:r>
            <a:endParaRPr lang="pt-BR"/>
          </a:p>
          <a:p>
            <a:pPr algn="l"/>
            <a:endParaRPr lang="pt-BR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Herculano Reis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Lucas Vinícius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Matheus Ferreira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Pedro H. </a:t>
            </a:r>
            <a:r>
              <a:rPr lang="pt-BR" sz="2400" err="1"/>
              <a:t>Calcic</a:t>
            </a:r>
            <a:r>
              <a:rPr lang="pt-BR" sz="2400"/>
              <a:t>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Thiago Soares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pt-BR" sz="2400"/>
              <a:t> Wellington Pedro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/>
          </a:p>
          <a:p>
            <a:r>
              <a:rPr lang="pt-BR">
                <a:cs typeface="Calibri" panose="020F0502020204030204"/>
              </a:rPr>
              <a:t>Professor</a:t>
            </a:r>
            <a:r>
              <a:rPr lang="pt-BR" dirty="0">
                <a:cs typeface="Calibri" panose="020F0502020204030204"/>
              </a:rPr>
              <a:t> Orientador: </a:t>
            </a:r>
            <a:r>
              <a:rPr lang="pt-BR" dirty="0" err="1">
                <a:cs typeface="Calibri" panose="020F0502020204030204"/>
              </a:rPr>
              <a:t>Alezandre</a:t>
            </a:r>
            <a:r>
              <a:rPr lang="pt-BR" dirty="0">
                <a:cs typeface="Calibri" panose="020F0502020204030204"/>
              </a:rPr>
              <a:t> </a:t>
            </a:r>
            <a:r>
              <a:rPr lang="pt-BR" dirty="0" err="1">
                <a:cs typeface="Calibri" panose="020F0502020204030204"/>
              </a:rPr>
              <a:t>Zaramella</a:t>
            </a:r>
            <a:endParaRPr lang="pt-BR" dirty="0" err="1"/>
          </a:p>
          <a:p>
            <a:r>
              <a:rPr lang="pt-BR"/>
              <a:t>1º Sem. de Tecnologia de Manutenção de </a:t>
            </a:r>
            <a:r>
              <a:rPr lang="pt-BR" dirty="0"/>
              <a:t>Aeronaves</a:t>
            </a:r>
          </a:p>
          <a:p>
            <a:r>
              <a:rPr lang="pt-BR"/>
              <a:t>Fatec SJC – Prof. </a:t>
            </a:r>
            <a:r>
              <a:rPr lang="pt-BR" err="1"/>
              <a:t>Jessen</a:t>
            </a:r>
            <a:r>
              <a:rPr lang="pt-BR"/>
              <a:t> Vidal </a:t>
            </a:r>
          </a:p>
          <a:p>
            <a:r>
              <a:rPr lang="pt-BR"/>
              <a:t>São José dos Campos – SP</a:t>
            </a:r>
          </a:p>
          <a:p>
            <a:r>
              <a:rPr lang="pt-BR"/>
              <a:t>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 descr="Uma imagem contendo mesa&#10;&#10;Descrição gerada automaticamente">
            <a:extLst>
              <a:ext uri="{FF2B5EF4-FFF2-40B4-BE49-F238E27FC236}">
                <a16:creationId xmlns:a16="http://schemas.microsoft.com/office/drawing/2014/main" id="{3AA5CD01-70FE-454C-B280-D32FFE8C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305" r="30128"/>
          <a:stretch/>
        </p:blipFill>
        <p:spPr>
          <a:xfrm>
            <a:off x="9514533" y="4248735"/>
            <a:ext cx="2364317" cy="1655332"/>
          </a:xfrm>
          <a:prstGeom prst="rect">
            <a:avLst/>
          </a:prstGeom>
        </p:spPr>
      </p:pic>
      <p:pic>
        <p:nvPicPr>
          <p:cNvPr id="6" name="Imagem 5" descr="Uma imagem contendo mesa&#10;&#10;Descrição gerada automaticamente">
            <a:extLst>
              <a:ext uri="{FF2B5EF4-FFF2-40B4-BE49-F238E27FC236}">
                <a16:creationId xmlns:a16="http://schemas.microsoft.com/office/drawing/2014/main" id="{A807DB5E-C4FE-490C-95FE-8341D7B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034"/>
          <a:stretch/>
        </p:blipFill>
        <p:spPr>
          <a:xfrm>
            <a:off x="6254933" y="3796453"/>
            <a:ext cx="2651150" cy="2739814"/>
          </a:xfrm>
          <a:prstGeom prst="rect">
            <a:avLst/>
          </a:prstGeom>
        </p:spPr>
      </p:pic>
      <p:pic>
        <p:nvPicPr>
          <p:cNvPr id="12" name="Imagem 11" descr="Uma imagem contendo animal, pássaro, papagaio&#10;&#10;Descrição gerada automaticamente">
            <a:extLst>
              <a:ext uri="{FF2B5EF4-FFF2-40B4-BE49-F238E27FC236}">
                <a16:creationId xmlns:a16="http://schemas.microsoft.com/office/drawing/2014/main" id="{AAECF4BF-5983-43A4-A397-C3878E3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0030"/>
          <a:stretch/>
        </p:blipFill>
        <p:spPr>
          <a:xfrm>
            <a:off x="7170891" y="0"/>
            <a:ext cx="3946122" cy="33832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7FCC65-A928-46DF-8759-05F15DAF6DB5}"/>
              </a:ext>
            </a:extLst>
          </p:cNvPr>
          <p:cNvSpPr txBox="1"/>
          <p:nvPr/>
        </p:nvSpPr>
        <p:spPr>
          <a:xfrm>
            <a:off x="7173201" y="2925470"/>
            <a:ext cx="384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Goudy Stout" panose="0202090407030B020401" pitchFamily="18" charset="0"/>
              </a:rPr>
              <a:t>Grupo Foxtrot</a:t>
            </a:r>
          </a:p>
        </p:txBody>
      </p:sp>
    </p:spTree>
    <p:extLst>
      <p:ext uri="{BB962C8B-B14F-4D97-AF65-F5344CB8AC3E}">
        <p14:creationId xmlns:p14="http://schemas.microsoft.com/office/powerpoint/2010/main" val="4200016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Calculo de Força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/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4400" i="1"/>
                  <a:t>M= </a:t>
                </a:r>
                <a:r>
                  <a:rPr lang="pt-BR" sz="4400" i="1" err="1"/>
                  <a:t>F.d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M =110 </a:t>
                </a:r>
                <a:r>
                  <a:rPr lang="pt-BR" sz="4400" i="1" err="1"/>
                  <a:t>N.m</a:t>
                </a:r>
                <a:endParaRPr lang="pt-BR" sz="4400" i="1"/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d = 32,5 mm= 0,0325m</a:t>
                </a:r>
              </a:p>
              <a:p>
                <a:pPr algn="ctr"/>
                <a:endParaRPr lang="pt-BR" sz="4400" i="1"/>
              </a:p>
              <a:p>
                <a:pPr algn="ctr"/>
                <a:r>
                  <a:rPr lang="pt-BR" sz="4400" i="1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4400" i="1" dirty="0"/>
                          <m:t>0,0325</m:t>
                        </m:r>
                      </m:den>
                    </m:f>
                  </m:oMath>
                </a14:m>
                <a:r>
                  <a:rPr lang="pt-BR" sz="4400" i="1"/>
                  <a:t>= 3384,62 N</a:t>
                </a:r>
              </a:p>
              <a:p>
                <a:pPr algn="ctr"/>
                <a:r>
                  <a:rPr lang="pt-BR" sz="4400"/>
                  <a:t>      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F06EAE9-1AAD-476F-9B6D-928A9D6B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167" y="438053"/>
                <a:ext cx="6991759" cy="5869492"/>
              </a:xfrm>
              <a:prstGeom prst="rect">
                <a:avLst/>
              </a:prstGeom>
              <a:blipFill>
                <a:blip r:embed="rId2"/>
                <a:stretch>
                  <a:fillRect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D61EAF04-C7F3-4906-9570-3691A3E12A0D}"/>
              </a:ext>
            </a:extLst>
          </p:cNvPr>
          <p:cNvSpPr/>
          <p:nvPr/>
        </p:nvSpPr>
        <p:spPr>
          <a:xfrm>
            <a:off x="8171543" y="117565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C14415D9-2A6C-4F3E-9BEC-52352B1A949C}"/>
              </a:ext>
            </a:extLst>
          </p:cNvPr>
          <p:cNvSpPr/>
          <p:nvPr/>
        </p:nvSpPr>
        <p:spPr>
          <a:xfrm>
            <a:off x="8171543" y="268977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14D2577-C6CB-420A-85D6-C26774338257}"/>
              </a:ext>
            </a:extLst>
          </p:cNvPr>
          <p:cNvSpPr/>
          <p:nvPr/>
        </p:nvSpPr>
        <p:spPr>
          <a:xfrm>
            <a:off x="8171543" y="3947117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45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504702" y="361537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</a:rPr>
              <a:t>Tensão de Cisalhamento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/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4600"/>
                  <a:t>τ</a:t>
                </a:r>
                <a:r>
                  <a:rPr lang="pt-BR" sz="46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BR" sz="4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endParaRPr lang="pt-BR" sz="4600" u="sng"/>
              </a:p>
              <a:p>
                <a:pPr algn="ctr"/>
                <a:r>
                  <a:rPr lang="el-GR" sz="4800"/>
                  <a:t>τ</a:t>
                </a:r>
                <a:r>
                  <a:rPr lang="pt-BR" sz="48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4800" i="1" dirty="0"/>
                          <m:t>3384,62</m:t>
                        </m:r>
                      </m:num>
                      <m:den>
                        <m:r>
                          <a:rPr lang="pt-BR" sz="4800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pt-BR" sz="4800"/>
                  <a:t>= 169 MPa      </a:t>
                </a:r>
              </a:p>
              <a:p>
                <a:endParaRPr lang="pt-BR" sz="4600" u="sng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3DED6DA-24E0-4CE3-8F2D-275EC18DB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332509"/>
                <a:ext cx="7042727" cy="4377160"/>
              </a:xfrm>
              <a:prstGeom prst="rect">
                <a:avLst/>
              </a:prstGeom>
              <a:blipFill>
                <a:blip r:embed="rId2"/>
                <a:stretch>
                  <a:fillRect r="-4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/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/>
                  <a:t>Supondo que a tensão se distribua por apenas 2 dentes:</a:t>
                </a:r>
              </a:p>
              <a:p>
                <a:pPr algn="ctr"/>
                <a:r>
                  <a:rPr lang="el-GR" sz="4000"/>
                  <a:t>τ</a:t>
                </a:r>
                <a:r>
                  <a:rPr lang="pt-BR" sz="40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169</m:t>
                        </m:r>
                      </m:num>
                      <m:den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4000"/>
                  <a:t> = 84 MPa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458D7FC-5F8A-4C48-B0CD-96EB6742C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4584167"/>
                <a:ext cx="7042726" cy="1824602"/>
              </a:xfrm>
              <a:prstGeom prst="rect">
                <a:avLst/>
              </a:prstGeom>
              <a:blipFill>
                <a:blip r:embed="rId3"/>
                <a:stretch>
                  <a:fillRect l="-1730" t="-3344" r="-173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1A1608D6-BF25-4E1C-95FA-748A1196B1EF}"/>
              </a:ext>
            </a:extLst>
          </p:cNvPr>
          <p:cNvSpPr/>
          <p:nvPr/>
        </p:nvSpPr>
        <p:spPr>
          <a:xfrm>
            <a:off x="8244114" y="1882460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219B99-4F6B-4816-B275-7301FC057F4E}"/>
              </a:ext>
            </a:extLst>
          </p:cNvPr>
          <p:cNvSpPr txBox="1"/>
          <p:nvPr/>
        </p:nvSpPr>
        <p:spPr>
          <a:xfrm>
            <a:off x="8766628" y="1080654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= Área do dente: 20 mm² </a:t>
            </a:r>
          </a:p>
        </p:txBody>
      </p:sp>
    </p:spTree>
    <p:extLst>
      <p:ext uri="{BB962C8B-B14F-4D97-AF65-F5344CB8AC3E}">
        <p14:creationId xmlns:p14="http://schemas.microsoft.com/office/powerpoint/2010/main" val="167284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4357584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>
                <a:solidFill>
                  <a:schemeClr val="tx1"/>
                </a:solidFill>
              </a:rPr>
              <a:t>Margem de segurança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/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i="1" dirty="0" err="1"/>
                  <a:t>Ms</a:t>
                </a:r>
                <a:r>
                  <a:rPr lang="pt-BR" sz="3600" i="1" dirty="0"/>
                  <a:t>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3200" i="1" smtClean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sz="36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3600">
                    <a:latin typeface="Calibri (Corpo)"/>
                  </a:rPr>
                  <a:t> = 1145 * 0,75 = 858,75 MPa</a:t>
                </a:r>
              </a:p>
              <a:p>
                <a:pPr algn="ctr"/>
                <a:endParaRPr lang="pt-BR" sz="3600" dirty="0">
                  <a:latin typeface="Calibri (Corpo)"/>
                </a:endParaRPr>
              </a:p>
              <a:p>
                <a:pPr algn="ctr"/>
                <a:endParaRPr lang="en-US" sz="3600" i="1" dirty="0"/>
              </a:p>
              <a:p>
                <a:pPr algn="ctr"/>
                <a:r>
                  <a:rPr lang="pt-BR" sz="3600" i="1" dirty="0" err="1"/>
                  <a:t>Ms</a:t>
                </a:r>
                <a:r>
                  <a:rPr lang="pt-BR" sz="3600" i="1" dirty="0"/>
                  <a:t> = 1-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84  </m:t>
                        </m:r>
                      </m:num>
                      <m:den>
                        <m:r>
                          <a:rPr lang="pt-BR" sz="3600" i="1">
                            <a:latin typeface="Cambria Math" panose="02040503050406030204" pitchFamily="18" charset="0"/>
                          </a:rPr>
                          <m:t>858,75</m:t>
                        </m:r>
                      </m:den>
                    </m:f>
                  </m:oMath>
                </a14:m>
                <a:r>
                  <a:rPr lang="en-US" sz="3600" i="1" dirty="0"/>
                  <a:t> = 0,9 = 90 %</a:t>
                </a:r>
              </a:p>
              <a:p>
                <a:pPr algn="ctr"/>
                <a:endParaRPr lang="en-US" sz="3600" i="1" dirty="0"/>
              </a:p>
              <a:p>
                <a:pPr algn="ctr"/>
                <a:endParaRPr lang="en-US" sz="3600" i="1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2620595-AC8D-4A94-99B5-C824D798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56" y="978457"/>
                <a:ext cx="8415857" cy="5455083"/>
              </a:xfrm>
              <a:prstGeom prst="rect">
                <a:avLst/>
              </a:prstGeom>
              <a:blipFill>
                <a:blip r:embed="rId2"/>
                <a:stretch>
                  <a:fillRect t="-14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EAB6CC7-CF63-4C13-AB09-84BE782CBCA9}"/>
              </a:ext>
            </a:extLst>
          </p:cNvPr>
          <p:cNvSpPr/>
          <p:nvPr/>
        </p:nvSpPr>
        <p:spPr>
          <a:xfrm>
            <a:off x="7952510" y="1824403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2FF10218-CB23-44BA-8882-084D1FAF513B}"/>
              </a:ext>
            </a:extLst>
          </p:cNvPr>
          <p:cNvSpPr/>
          <p:nvPr/>
        </p:nvSpPr>
        <p:spPr>
          <a:xfrm>
            <a:off x="7952510" y="3705998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56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>
                <a:solidFill>
                  <a:schemeClr val="tx1"/>
                </a:solidFill>
              </a:rPr>
              <a:t>Momento polar e torção</a:t>
            </a:r>
          </a:p>
        </p:txBody>
      </p:sp>
      <p:pic>
        <p:nvPicPr>
          <p:cNvPr id="4" name="Imagem 7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96F6DC1B-947C-4C26-BA32-3EDDEC01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877" y="332509"/>
            <a:ext cx="2921042" cy="936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69BAA6-E1B1-4BA1-A3EF-C4B5CC66667F}"/>
              </a:ext>
            </a:extLst>
          </p:cNvPr>
          <p:cNvSpPr txBox="1"/>
          <p:nvPr/>
        </p:nvSpPr>
        <p:spPr>
          <a:xfrm>
            <a:off x="4382439" y="555583"/>
            <a:ext cx="27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/>
              <a:t>Momento Polar de Inercia eixo vazado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/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[(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27,5 . 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−(20 . </m:t>
                          </m:r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9009AC1-5D54-4D1F-9873-F652CD8EA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685" y="1802078"/>
                <a:ext cx="5050172" cy="738728"/>
              </a:xfrm>
              <a:prstGeom prst="rect">
                <a:avLst/>
              </a:prstGeom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/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i="1"/>
                  <a:t>= 6,47 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400" i="1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i="1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C844422-D203-4B85-B333-A8C2CC59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57" y="1940609"/>
                <a:ext cx="2877394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/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 110 .  (27,5 . </m:t>
                        </m:r>
                        <m:sSup>
                          <m:sSup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6,47 . </m:t>
                        </m:r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den>
                    </m:f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i="1"/>
                  <a:t> 4,67 MPa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E1D2A0C-752F-4A86-AB19-C0D05572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61" y="5577717"/>
                <a:ext cx="5558246" cy="816827"/>
              </a:xfrm>
              <a:prstGeom prst="rect">
                <a:avLst/>
              </a:prstGeom>
              <a:blipFill>
                <a:blip r:embed="rId5"/>
                <a:stretch>
                  <a:fillRect t="-5224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/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pt-BR" sz="3600" i="1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 .  </m:t>
                        </m:r>
                        <m:r>
                          <m:rPr>
                            <m:sty m:val="p"/>
                          </m:rPr>
                          <a:rPr lang="el-GR" sz="3600" i="1">
                            <a:latin typeface="Cambria Math" panose="02040503050406030204" pitchFamily="18" charset="0"/>
                          </a:rPr>
                          <m:t>ρ</m:t>
                        </m:r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</m:oMath>
                </a14:m>
                <a:endParaRPr lang="en-US" sz="3600" i="1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BF68818-CF48-4889-8AB6-3C98C871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088" y="3934024"/>
                <a:ext cx="1622620" cy="936025"/>
              </a:xfrm>
              <a:prstGeom prst="rect">
                <a:avLst/>
              </a:prstGeom>
              <a:blipFill>
                <a:blip r:embed="rId6"/>
                <a:stretch>
                  <a:fillRect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8C158C-BBB7-4C79-9073-0B3A7BD53B34}"/>
              </a:ext>
            </a:extLst>
          </p:cNvPr>
          <p:cNvSpPr txBox="1"/>
          <p:nvPr/>
        </p:nvSpPr>
        <p:spPr>
          <a:xfrm>
            <a:off x="4529256" y="4140778"/>
            <a:ext cx="246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/>
              <a:t>Torção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9FE84B3-0122-47A1-9A65-857152F64B86}"/>
              </a:ext>
            </a:extLst>
          </p:cNvPr>
          <p:cNvSpPr/>
          <p:nvPr/>
        </p:nvSpPr>
        <p:spPr>
          <a:xfrm rot="16200000">
            <a:off x="7564610" y="481206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98025852-B0BE-4F3E-8FE2-C3E952E9F0D7}"/>
              </a:ext>
            </a:extLst>
          </p:cNvPr>
          <p:cNvSpPr/>
          <p:nvPr/>
        </p:nvSpPr>
        <p:spPr>
          <a:xfrm rot="16200000">
            <a:off x="7564609" y="4082721"/>
            <a:ext cx="522514" cy="6386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41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49054DE-EBEC-48D6-80FD-1808EAF43B95}"/>
              </a:ext>
            </a:extLst>
          </p:cNvPr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858,75 N/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b="0" i="1" u="none" strike="noStrike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u="none" strike="noStrike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90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4,67 </m:t>
                                </m:r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𝑀𝑃𝑎</m:t>
                                </m:r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27,5 .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900" b="0" smtClean="0">
                                    <a:latin typeface="Cambria Math" panose="02040503050406030204" pitchFamily="18" charset="0"/>
                                  </a:rPr>
                                  <m:t>20 . </m:t>
                                </m:r>
                                <m:sSup>
                                  <m:sSupPr>
                                    <m:ctrlPr>
                                      <a:rPr lang="pt-BR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pt-BR" sz="19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sz="1900"/>
                            <a:t> = 6,47 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pt-BR" sz="1900" b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5">
                <a:extLst>
                  <a:ext uri="{FF2B5EF4-FFF2-40B4-BE49-F238E27FC236}">
                    <a16:creationId xmlns:a16="http://schemas.microsoft.com/office/drawing/2014/main" id="{5D82714C-9643-4186-8860-011888EE3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978784"/>
                  </p:ext>
                </p:extLst>
              </p:nvPr>
            </p:nvGraphicFramePr>
            <p:xfrm>
              <a:off x="5097032" y="311449"/>
              <a:ext cx="6610338" cy="617955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77939">
                      <a:extLst>
                        <a:ext uri="{9D8B030D-6E8A-4147-A177-3AD203B41FA5}">
                          <a16:colId xmlns:a16="http://schemas.microsoft.com/office/drawing/2014/main" val="1414195229"/>
                        </a:ext>
                      </a:extLst>
                    </a:gridCol>
                    <a:gridCol w="2728686">
                      <a:extLst>
                        <a:ext uri="{9D8B030D-6E8A-4147-A177-3AD203B41FA5}">
                          <a16:colId xmlns:a16="http://schemas.microsoft.com/office/drawing/2014/main" val="4196006902"/>
                        </a:ext>
                      </a:extLst>
                    </a:gridCol>
                    <a:gridCol w="2403713">
                      <a:extLst>
                        <a:ext uri="{9D8B030D-6E8A-4147-A177-3AD203B41FA5}">
                          <a16:colId xmlns:a16="http://schemas.microsoft.com/office/drawing/2014/main" val="25577846"/>
                        </a:ext>
                      </a:extLst>
                    </a:gridCol>
                  </a:tblGrid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Abreviatura 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significado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/>
                            <a:t>Dados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4136159936"/>
                      </a:ext>
                    </a:extLst>
                  </a:tr>
                  <a:tr h="67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momento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 110 </a:t>
                          </a:r>
                          <a:r>
                            <a:rPr lang="pt-BR" sz="1900" err="1"/>
                            <a:t>Nm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142337156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N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força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3384,62 N 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2547033113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di</a:t>
                          </a:r>
                          <a:r>
                            <a:rPr lang="pt-BR" sz="1900" b="0" u="none" strike="noStrike" noProof="0"/>
                            <a:t>stancia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0,0325m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898312468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área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20 mm²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9814934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Ms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margem de segurança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b="0" u="none" strike="noStrike" noProof="0"/>
                            <a:t>90%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745698657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 err="1"/>
                            <a:t>Ts</a:t>
                          </a:r>
                          <a:endParaRPr lang="pt-BR" sz="1900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 b="0" u="none" strike="noStrike" noProof="0"/>
                            <a:t>tensile strength</a:t>
                          </a:r>
                          <a:endParaRPr lang="pt-BR" sz="1900" err="1"/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637805" r="-253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6675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J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900"/>
                            <a:t> Torção de Cisalhamento 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900"/>
                            <a:t>169 Mpa</a:t>
                          </a:r>
                        </a:p>
                      </a:txBody>
                      <a:tcPr marL="94227" marR="94227" marT="47113" marB="47113" anchor="ctr"/>
                    </a:tc>
                    <a:extLst>
                      <a:ext uri="{0D108BD9-81ED-4DB2-BD59-A6C34878D82A}">
                        <a16:rowId xmlns:a16="http://schemas.microsoft.com/office/drawing/2014/main" val="327643118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837805" r="-346914" b="-3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torção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837805" r="-253" b="-3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33946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C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externo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937805" r="-253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0002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037805" r="-34691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Raio interno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037805" r="-253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582720"/>
                      </a:ext>
                    </a:extLst>
                  </a:tr>
                  <a:tr h="500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t="-1137805" r="-34691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pt-BR" sz="1900"/>
                            <a:t>Momento Polar</a:t>
                          </a:r>
                        </a:p>
                      </a:txBody>
                      <a:tcPr marL="94227" marR="94227" marT="47113" marB="4711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4227" marR="94227" marT="47113" marB="47113" anchor="ctr">
                        <a:blipFill>
                          <a:blip r:embed="rId2"/>
                          <a:stretch>
                            <a:fillRect l="-174684" t="-1137805" r="-253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7305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FA3FE7-8C9D-4C33-8165-8E81111A10D5}"/>
              </a:ext>
            </a:extLst>
          </p:cNvPr>
          <p:cNvSpPr txBox="1"/>
          <p:nvPr/>
        </p:nvSpPr>
        <p:spPr>
          <a:xfrm>
            <a:off x="764724" y="873048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err="1">
                <a:latin typeface="+mj-lt"/>
                <a:ea typeface="+mj-ea"/>
                <a:cs typeface="+mj-cs"/>
              </a:rPr>
              <a:t>Símbolos</a:t>
            </a:r>
            <a:r>
              <a:rPr lang="en-US" sz="4800" kern="1200">
                <a:latin typeface="+mj-lt"/>
                <a:ea typeface="+mj-ea"/>
                <a:cs typeface="+mj-cs"/>
              </a:rPr>
              <a:t> e </a:t>
            </a:r>
            <a:r>
              <a:rPr lang="en-US" sz="4800" kern="1200" err="1">
                <a:latin typeface="+mj-lt"/>
                <a:ea typeface="+mj-ea"/>
                <a:cs typeface="+mj-cs"/>
              </a:rPr>
              <a:t>informações</a:t>
            </a:r>
            <a:r>
              <a:rPr lang="en-US" sz="4800" kern="1200">
                <a:latin typeface="+mj-lt"/>
                <a:ea typeface="+mj-ea"/>
                <a:cs typeface="+mj-cs"/>
              </a:rPr>
              <a:t> com base do material </a:t>
            </a:r>
          </a:p>
        </p:txBody>
      </p:sp>
    </p:spTree>
    <p:extLst>
      <p:ext uri="{BB962C8B-B14F-4D97-AF65-F5344CB8AC3E}">
        <p14:creationId xmlns:p14="http://schemas.microsoft.com/office/powerpoint/2010/main" val="1243229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77C7A13-869E-403D-9C6F-C6BE56E3FFF6}"/>
              </a:ext>
            </a:extLst>
          </p:cNvPr>
          <p:cNvSpPr/>
          <p:nvPr/>
        </p:nvSpPr>
        <p:spPr>
          <a:xfrm>
            <a:off x="374073" y="332509"/>
            <a:ext cx="3865419" cy="6192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>
                <a:solidFill>
                  <a:schemeClr val="tx1"/>
                </a:solidFill>
              </a:rPr>
              <a:t>Manufatura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1880696-574E-4D3E-B0AD-1A244039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1257"/>
              </p:ext>
            </p:extLst>
          </p:nvPr>
        </p:nvGraphicFramePr>
        <p:xfrm>
          <a:off x="4641275" y="1756380"/>
          <a:ext cx="7176652" cy="40427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336998">
                  <a:extLst>
                    <a:ext uri="{9D8B030D-6E8A-4147-A177-3AD203B41FA5}">
                      <a16:colId xmlns:a16="http://schemas.microsoft.com/office/drawing/2014/main" val="1466342858"/>
                    </a:ext>
                  </a:extLst>
                </a:gridCol>
                <a:gridCol w="3839654">
                  <a:extLst>
                    <a:ext uri="{9D8B030D-6E8A-4147-A177-3AD203B41FA5}">
                      <a16:colId xmlns:a16="http://schemas.microsoft.com/office/drawing/2014/main" val="3607423598"/>
                    </a:ext>
                  </a:extLst>
                </a:gridCol>
              </a:tblGrid>
              <a:tr h="555167"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Manufatura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/>
                        <a:t>Valores (estimados)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884151"/>
                  </a:ext>
                </a:extLst>
              </a:tr>
              <a:tr h="6975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do Protótipo 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R$ 25,00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493819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 do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R$ 50,00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917446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Custos de maquina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R$ 90/h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R$ 50/h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458963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Tempo de fabricação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CNC = 1h à 2h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= 3h à 5h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288847"/>
                  </a:ext>
                </a:extLst>
              </a:tr>
              <a:tr h="697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Custo médio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CNC: R$ 525,00</a:t>
                      </a:r>
                    </a:p>
                    <a:p>
                      <a:pPr lvl="0" algn="ctr">
                        <a:buNone/>
                      </a:pPr>
                      <a:r>
                        <a:rPr lang="pt-BR"/>
                        <a:t>Maq. Convencionais R$ 325,00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27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1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Uma imagem contendo tapete&#10;&#10;Descrição gerada com muito alta confiança">
            <a:extLst>
              <a:ext uri="{FF2B5EF4-FFF2-40B4-BE49-F238E27FC236}">
                <a16:creationId xmlns:a16="http://schemas.microsoft.com/office/drawing/2014/main" id="{317A76DB-C8E4-46D7-B8BD-25ED1370B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04"/>
          <a:stretch/>
        </p:blipFill>
        <p:spPr>
          <a:xfrm>
            <a:off x="4715691" y="374071"/>
            <a:ext cx="7046818" cy="610985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0D16BBF-747F-4EDD-AEB7-4F0E80D4C381}"/>
              </a:ext>
            </a:extLst>
          </p:cNvPr>
          <p:cNvSpPr/>
          <p:nvPr/>
        </p:nvSpPr>
        <p:spPr>
          <a:xfrm>
            <a:off x="429491" y="374072"/>
            <a:ext cx="3948545" cy="61375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864544-22AA-41FA-9768-43737BC7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1" y="374072"/>
            <a:ext cx="3948546" cy="6109855"/>
          </a:xfrm>
        </p:spPr>
        <p:txBody>
          <a:bodyPr anchor="ctr">
            <a:normAutofit/>
          </a:bodyPr>
          <a:lstStyle/>
          <a:p>
            <a:endParaRPr lang="pt-BR" sz="4400"/>
          </a:p>
          <a:p>
            <a:r>
              <a:rPr lang="pt-BR" sz="4400"/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60827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B5BF25EF-8848-C44E-A837-8ED72743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54" y="692018"/>
            <a:ext cx="4156157" cy="5672052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D8224E5-955B-4DF6-B196-F874B285507C}"/>
              </a:ext>
            </a:extLst>
          </p:cNvPr>
          <p:cNvSpPr/>
          <p:nvPr/>
        </p:nvSpPr>
        <p:spPr>
          <a:xfrm>
            <a:off x="390281" y="360218"/>
            <a:ext cx="3422073" cy="62281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DF00B42-2D96-4096-81A7-33659BA2F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88"/>
          <a:stretch/>
        </p:blipFill>
        <p:spPr>
          <a:xfrm>
            <a:off x="6827514" y="3429000"/>
            <a:ext cx="4974205" cy="31593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8D1ED8-032D-4587-AADC-0483810CC5E0}"/>
              </a:ext>
            </a:extLst>
          </p:cNvPr>
          <p:cNvSpPr txBox="1"/>
          <p:nvPr/>
        </p:nvSpPr>
        <p:spPr>
          <a:xfrm>
            <a:off x="797194" y="2650881"/>
            <a:ext cx="2646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/>
              <a:t>Referências Iniciais</a:t>
            </a: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24A50F-04F8-4E75-98B2-17BB2C72D227}"/>
              </a:ext>
            </a:extLst>
          </p:cNvPr>
          <p:cNvSpPr/>
          <p:nvPr/>
        </p:nvSpPr>
        <p:spPr>
          <a:xfrm>
            <a:off x="149002" y="235527"/>
            <a:ext cx="5206633" cy="640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ED0F5C-5253-4055-95CE-D3A9EFAB3AD1}"/>
              </a:ext>
            </a:extLst>
          </p:cNvPr>
          <p:cNvSpPr txBox="1">
            <a:spLocks/>
          </p:cNvSpPr>
          <p:nvPr/>
        </p:nvSpPr>
        <p:spPr>
          <a:xfrm>
            <a:off x="381827" y="353787"/>
            <a:ext cx="4956515" cy="128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Arial"/>
                <a:cs typeface="Arial"/>
              </a:rPr>
              <a:t>Informações da peça a ser retirada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D639E4-2E06-4320-9237-EE39019F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38032" r="41203" b="44909"/>
          <a:stretch/>
        </p:blipFill>
        <p:spPr>
          <a:xfrm>
            <a:off x="5818909" y="2536372"/>
            <a:ext cx="6224089" cy="409995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315A37A-F88E-4DBC-8AD0-12FB26EA563B}"/>
              </a:ext>
            </a:extLst>
          </p:cNvPr>
          <p:cNvSpPr txBox="1">
            <a:spLocks/>
          </p:cNvSpPr>
          <p:nvPr/>
        </p:nvSpPr>
        <p:spPr>
          <a:xfrm>
            <a:off x="0" y="1915430"/>
            <a:ext cx="5338342" cy="1797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CMM – 32-39-98</a:t>
            </a:r>
          </a:p>
          <a:p>
            <a:pPr algn="ctr"/>
            <a:r>
              <a:rPr lang="pt-BR" err="1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Tool 1– OU50637</a:t>
            </a:r>
          </a:p>
          <a:p>
            <a:pPr algn="ctr"/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Localização: pág. 1022 </a:t>
            </a:r>
          </a:p>
          <a:p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1189D2-BC24-49C8-81E8-66E4A5014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3356"/>
              </p:ext>
            </p:extLst>
          </p:nvPr>
        </p:nvGraphicFramePr>
        <p:xfrm>
          <a:off x="256801" y="4270381"/>
          <a:ext cx="4991033" cy="9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532">
                  <a:extLst>
                    <a:ext uri="{9D8B030D-6E8A-4147-A177-3AD203B41FA5}">
                      <a16:colId xmlns:a16="http://schemas.microsoft.com/office/drawing/2014/main" val="3146250636"/>
                    </a:ext>
                  </a:extLst>
                </a:gridCol>
                <a:gridCol w="1112976">
                  <a:extLst>
                    <a:ext uri="{9D8B030D-6E8A-4147-A177-3AD203B41FA5}">
                      <a16:colId xmlns:a16="http://schemas.microsoft.com/office/drawing/2014/main" val="1029563542"/>
                    </a:ext>
                  </a:extLst>
                </a:gridCol>
                <a:gridCol w="2751525">
                  <a:extLst>
                    <a:ext uri="{9D8B030D-6E8A-4147-A177-3AD203B41FA5}">
                      <a16:colId xmlns:a16="http://schemas.microsoft.com/office/drawing/2014/main" val="2777849777"/>
                    </a:ext>
                  </a:extLst>
                </a:gridCol>
              </a:tblGrid>
              <a:tr h="365979"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Nº peça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Nome</a:t>
                      </a:r>
                      <a:endParaRPr lang="pt-BR" sz="20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Torque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828214"/>
                  </a:ext>
                </a:extLst>
              </a:tr>
              <a:tr h="508051">
                <a:tc>
                  <a:txBody>
                    <a:bodyPr/>
                    <a:lstStyle/>
                    <a:p>
                      <a:r>
                        <a:rPr lang="pt-BR" sz="2000" b="0"/>
                        <a:t>340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Porca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0"/>
                        <a:t>110 Nm/81.125lbf.in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607541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F1590F8A-01DB-45B6-A5D6-3C343D8CE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8497" r="23166" b="9249"/>
          <a:stretch/>
        </p:blipFill>
        <p:spPr>
          <a:xfrm>
            <a:off x="5588460" y="353787"/>
            <a:ext cx="3091306" cy="225972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C3C474F-7DB3-4304-97A3-C436BB801E41}"/>
              </a:ext>
            </a:extLst>
          </p:cNvPr>
          <p:cNvSpPr/>
          <p:nvPr/>
        </p:nvSpPr>
        <p:spPr>
          <a:xfrm rot="20230187">
            <a:off x="7363097" y="2797253"/>
            <a:ext cx="2162269" cy="1550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6FF9BEE-243D-4D70-94DB-762FE33FCBFD}"/>
              </a:ext>
            </a:extLst>
          </p:cNvPr>
          <p:cNvSpPr/>
          <p:nvPr/>
        </p:nvSpPr>
        <p:spPr>
          <a:xfrm>
            <a:off x="8913430" y="3528282"/>
            <a:ext cx="828075" cy="641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8D62A0C-1EFA-461C-A155-1202CFA2E9B8}"/>
              </a:ext>
            </a:extLst>
          </p:cNvPr>
          <p:cNvSpPr/>
          <p:nvPr/>
        </p:nvSpPr>
        <p:spPr>
          <a:xfrm>
            <a:off x="8367164" y="3858963"/>
            <a:ext cx="546265" cy="51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C4259B-44AC-447D-8838-A274F0BBB6F8}"/>
              </a:ext>
            </a:extLst>
          </p:cNvPr>
          <p:cNvSpPr/>
          <p:nvPr/>
        </p:nvSpPr>
        <p:spPr>
          <a:xfrm>
            <a:off x="5749931" y="2536372"/>
            <a:ext cx="718110" cy="24033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AA03330-D373-447F-8829-10923DA41789}"/>
              </a:ext>
            </a:extLst>
          </p:cNvPr>
          <p:cNvSpPr/>
          <p:nvPr/>
        </p:nvSpPr>
        <p:spPr>
          <a:xfrm>
            <a:off x="5562721" y="5764696"/>
            <a:ext cx="1026922" cy="8716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AF0134A-3A38-4530-AB1B-A4FD13B347F6}"/>
              </a:ext>
            </a:extLst>
          </p:cNvPr>
          <p:cNvSpPr/>
          <p:nvPr/>
        </p:nvSpPr>
        <p:spPr>
          <a:xfrm rot="19916561">
            <a:off x="6193122" y="60031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A3F4C65-64D9-405F-BCDC-C05AA04BCA3E}"/>
              </a:ext>
            </a:extLst>
          </p:cNvPr>
          <p:cNvSpPr/>
          <p:nvPr/>
        </p:nvSpPr>
        <p:spPr>
          <a:xfrm rot="19916561">
            <a:off x="6345522" y="6155520"/>
            <a:ext cx="1213823" cy="8005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BB50E9-CAF8-4F51-9169-3AF55F119667}"/>
              </a:ext>
            </a:extLst>
          </p:cNvPr>
          <p:cNvSpPr/>
          <p:nvPr/>
        </p:nvSpPr>
        <p:spPr>
          <a:xfrm rot="19916561">
            <a:off x="9058268" y="5602198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02E12C9-08A8-46AB-AAF6-CA65956E6333}"/>
              </a:ext>
            </a:extLst>
          </p:cNvPr>
          <p:cNvSpPr/>
          <p:nvPr/>
        </p:nvSpPr>
        <p:spPr>
          <a:xfrm>
            <a:off x="6952433" y="6098559"/>
            <a:ext cx="3761796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62937CB-B75F-48C3-A33B-5A321498E9ED}"/>
              </a:ext>
            </a:extLst>
          </p:cNvPr>
          <p:cNvSpPr/>
          <p:nvPr/>
        </p:nvSpPr>
        <p:spPr>
          <a:xfrm rot="376017">
            <a:off x="10573819" y="2017709"/>
            <a:ext cx="991469" cy="14812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2AB257-AEBC-416F-B178-3A6197EB6F47}"/>
              </a:ext>
            </a:extLst>
          </p:cNvPr>
          <p:cNvSpPr/>
          <p:nvPr/>
        </p:nvSpPr>
        <p:spPr>
          <a:xfrm rot="17878900">
            <a:off x="10225451" y="1620276"/>
            <a:ext cx="991469" cy="216243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0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AF27729-B7AA-40B0-AF82-D62F4878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204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4A0B50-4107-42CA-95A9-C8FAEDA1BDCA}"/>
              </a:ext>
            </a:extLst>
          </p:cNvPr>
          <p:cNvSpPr txBox="1"/>
          <p:nvPr/>
        </p:nvSpPr>
        <p:spPr>
          <a:xfrm>
            <a:off x="7600208" y="320634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Desenho da chave 01 (projeto substituto).</a:t>
            </a:r>
          </a:p>
        </p:txBody>
      </p:sp>
    </p:spTree>
    <p:extLst>
      <p:ext uri="{BB962C8B-B14F-4D97-AF65-F5344CB8AC3E}">
        <p14:creationId xmlns:p14="http://schemas.microsoft.com/office/powerpoint/2010/main" val="387252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507E8B1-3317-574A-BCD6-C3166FB3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6" y="478302"/>
            <a:ext cx="3322907" cy="597876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15BA3D7B-C101-F646-BDD2-3419FC1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92" y="439615"/>
            <a:ext cx="3225640" cy="59400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8CFD01-F502-488C-B717-CD7458391CD5}"/>
              </a:ext>
            </a:extLst>
          </p:cNvPr>
          <p:cNvSpPr/>
          <p:nvPr/>
        </p:nvSpPr>
        <p:spPr>
          <a:xfrm>
            <a:off x="415637" y="439615"/>
            <a:ext cx="4389120" cy="597876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9CB7C8-81A7-4290-A4E4-AD22B7312F4B}"/>
              </a:ext>
            </a:extLst>
          </p:cNvPr>
          <p:cNvSpPr txBox="1"/>
          <p:nvPr/>
        </p:nvSpPr>
        <p:spPr>
          <a:xfrm>
            <a:off x="741360" y="3136611"/>
            <a:ext cx="373767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latin typeface="Arial"/>
                <a:cs typeface="Calibri"/>
              </a:rPr>
              <a:t>Protótipo Chave 01</a:t>
            </a:r>
          </a:p>
          <a:p>
            <a:r>
              <a:rPr lang="pt-BR" sz="3200">
                <a:latin typeface="Arial"/>
                <a:cs typeface="Calibri"/>
              </a:rPr>
              <a:t>(suplente) </a:t>
            </a:r>
          </a:p>
        </p:txBody>
      </p:sp>
    </p:spTree>
    <p:extLst>
      <p:ext uri="{BB962C8B-B14F-4D97-AF65-F5344CB8AC3E}">
        <p14:creationId xmlns:p14="http://schemas.microsoft.com/office/powerpoint/2010/main" val="429216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90F423B-FFE9-824E-B325-CB83DA661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2" y="-3953"/>
            <a:ext cx="12192000" cy="68619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69E27E-6F4D-490A-9DF8-E7C9FF3F162A}"/>
              </a:ext>
            </a:extLst>
          </p:cNvPr>
          <p:cNvSpPr txBox="1"/>
          <p:nvPr/>
        </p:nvSpPr>
        <p:spPr>
          <a:xfrm>
            <a:off x="8547316" y="359042"/>
            <a:ext cx="31694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Desenho de projeções Chave 02 (aprovada)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02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60196-75B9-4241-970E-78901710B5EE}"/>
              </a:ext>
            </a:extLst>
          </p:cNvPr>
          <p:cNvSpPr/>
          <p:nvPr/>
        </p:nvSpPr>
        <p:spPr>
          <a:xfrm>
            <a:off x="436000" y="376881"/>
            <a:ext cx="5034689" cy="5800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CAC59-1D58-4C02-A265-D23A0B71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512867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Protótipo da Chave 02 (aprovada)</a:t>
            </a:r>
          </a:p>
        </p:txBody>
      </p:sp>
      <p:pic>
        <p:nvPicPr>
          <p:cNvPr id="5" name="Imagem 6" descr="Uma imagem contendo ao ar livre, mesa, pedaço, rua&#10;&#10;Descrição gerada automaticamente">
            <a:extLst>
              <a:ext uri="{FF2B5EF4-FFF2-40B4-BE49-F238E27FC236}">
                <a16:creationId xmlns:a16="http://schemas.microsoft.com/office/drawing/2014/main" id="{68A4304A-EFA1-419B-9F50-DC849345D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1725" r="22669" b="10334"/>
          <a:stretch/>
        </p:blipFill>
        <p:spPr>
          <a:xfrm>
            <a:off x="5920503" y="3276921"/>
            <a:ext cx="2336806" cy="2900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C7B7274-6C0E-4D6C-83C2-2893C2CF3C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27476" r="12048" b="17866"/>
          <a:stretch/>
        </p:blipFill>
        <p:spPr>
          <a:xfrm>
            <a:off x="9174052" y="484909"/>
            <a:ext cx="2620811" cy="2535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no interior, par, pequeno, pedaço&#10;&#10;Descrição gerada automaticamente">
            <a:extLst>
              <a:ext uri="{FF2B5EF4-FFF2-40B4-BE49-F238E27FC236}">
                <a16:creationId xmlns:a16="http://schemas.microsoft.com/office/drawing/2014/main" id="{E0E43C3C-68C6-45D5-BEDB-99FC8ADC8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7" y="484910"/>
            <a:ext cx="3148830" cy="2535380"/>
          </a:xfrm>
          <a:prstGeom prst="rect">
            <a:avLst/>
          </a:prstGeom>
        </p:spPr>
      </p:pic>
      <p:pic>
        <p:nvPicPr>
          <p:cNvPr id="3" name="VID-20200630-WA0063.mp4">
            <a:hlinkClick r:id="" action="ppaction://media"/>
            <a:extLst>
              <a:ext uri="{FF2B5EF4-FFF2-40B4-BE49-F238E27FC236}">
                <a16:creationId xmlns:a16="http://schemas.microsoft.com/office/drawing/2014/main" id="{5C2EFD96-0BEF-654D-9D51-2F7AD19FE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7170" y="3641582"/>
            <a:ext cx="3148830" cy="25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98BEB2B-A031-4D39-9C53-57F14E7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747" y="401782"/>
            <a:ext cx="5443554" cy="5972963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>
            <a:normAutofit lnSpcReduction="10000"/>
          </a:bodyPr>
          <a:lstStyle/>
          <a:p>
            <a:endParaRPr lang="pt-BR" sz="3500">
              <a:latin typeface="+mj-lt"/>
              <a:cs typeface="Arial" panose="020B0604020202020204" pitchFamily="34" charset="0"/>
            </a:endParaRPr>
          </a:p>
          <a:p>
            <a:r>
              <a:rPr lang="pt-BR" sz="3500">
                <a:latin typeface="+mj-lt"/>
                <a:cs typeface="Arial" panose="020B0604020202020204" pitchFamily="34" charset="0"/>
              </a:rPr>
              <a:t>Informações da ferramenta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Materiais indicados: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1010 a 1040.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manganês.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Aço cromo vanádio.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/>
          </a:p>
          <a:p>
            <a:pPr algn="just"/>
            <a:endParaRPr lang="pt-BR"/>
          </a:p>
          <a:p>
            <a:r>
              <a:rPr lang="pt-BR"/>
              <a:t>Tratamento térmico indicado: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/>
              <a:t>Têmpera. (aprovado)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err="1"/>
              <a:t>Martêmpera</a:t>
            </a:r>
            <a:r>
              <a:rPr lang="pt-BR"/>
              <a:t>. </a:t>
            </a:r>
          </a:p>
        </p:txBody>
      </p:sp>
      <p:pic>
        <p:nvPicPr>
          <p:cNvPr id="7" name="Imagem 6" descr="Uma imagem contendo fogo, grama, gato, edifício&#10;&#10;Descrição gerada automaticamente">
            <a:extLst>
              <a:ext uri="{FF2B5EF4-FFF2-40B4-BE49-F238E27FC236}">
                <a16:creationId xmlns:a16="http://schemas.microsoft.com/office/drawing/2014/main" id="{820CD1D1-BD62-4C82-9D6D-FC8CC251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782"/>
            <a:ext cx="5763491" cy="59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DDC09F-5792-46A9-B7E7-2A6A70E7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1" y="640081"/>
            <a:ext cx="657809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Dados do Material - </a:t>
            </a:r>
            <a:r>
              <a:rPr lang="en-US" sz="4000" err="1"/>
              <a:t>Aço</a:t>
            </a:r>
            <a:r>
              <a:rPr lang="en-US" sz="4000"/>
              <a:t> 6150 (</a:t>
            </a:r>
            <a:r>
              <a:rPr lang="en-US" sz="4000" err="1"/>
              <a:t>Cromo</a:t>
            </a:r>
            <a:r>
              <a:rPr lang="en-US" sz="4000"/>
              <a:t> </a:t>
            </a:r>
            <a:r>
              <a:rPr lang="en-US" sz="4000" err="1"/>
              <a:t>Vanádio</a:t>
            </a:r>
            <a:r>
              <a:rPr lang="en-US" sz="4000"/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E7D2D0-4477-4C86-926A-F3A52B37A0D9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Aço</a:t>
            </a:r>
            <a:r>
              <a:rPr lang="en-US" sz="2400" dirty="0"/>
              <a:t> de </a:t>
            </a:r>
            <a:r>
              <a:rPr lang="en-US" sz="2400" dirty="0" err="1"/>
              <a:t>alta</a:t>
            </a:r>
            <a:r>
              <a:rPr lang="en-US" sz="2400" dirty="0"/>
              <a:t> </a:t>
            </a:r>
            <a:r>
              <a:rPr lang="en-US" sz="2400" dirty="0" err="1"/>
              <a:t>temperabilidade</a:t>
            </a:r>
            <a:r>
              <a:rPr lang="en-US" sz="24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Boa </a:t>
            </a:r>
            <a:r>
              <a:rPr lang="en-US" sz="2400" dirty="0" err="1"/>
              <a:t>ductilidade</a:t>
            </a:r>
            <a:r>
              <a:rPr lang="en-US" sz="24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Recomendado</a:t>
            </a:r>
            <a:r>
              <a:rPr lang="en-US" sz="2400" dirty="0"/>
              <a:t> para </a:t>
            </a:r>
            <a:r>
              <a:rPr lang="en-US" sz="2400" dirty="0" err="1"/>
              <a:t>elementos</a:t>
            </a:r>
            <a:r>
              <a:rPr lang="en-US" sz="2400" dirty="0"/>
              <a:t> </a:t>
            </a:r>
            <a:r>
              <a:rPr lang="en-US" sz="2400" dirty="0" err="1"/>
              <a:t>mecânicos</a:t>
            </a:r>
            <a:r>
              <a:rPr lang="en-US" sz="2400" dirty="0"/>
              <a:t> </a:t>
            </a:r>
            <a:r>
              <a:rPr lang="en-US" sz="2400" dirty="0" err="1"/>
              <a:t>sujeitos</a:t>
            </a:r>
            <a:r>
              <a:rPr lang="en-US" sz="2400" dirty="0"/>
              <a:t> a </a:t>
            </a:r>
            <a:r>
              <a:rPr lang="en-US" sz="2400" dirty="0" err="1"/>
              <a:t>variações</a:t>
            </a:r>
            <a:r>
              <a:rPr lang="en-US" sz="2400" dirty="0"/>
              <a:t> de </a:t>
            </a:r>
            <a:r>
              <a:rPr lang="en-US" sz="2400" dirty="0" err="1"/>
              <a:t>flexão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torção</a:t>
            </a:r>
            <a:r>
              <a:rPr lang="en-US" sz="2400" dirty="0"/>
              <a:t>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 Na </a:t>
            </a:r>
            <a:r>
              <a:rPr lang="en-US" sz="2400" dirty="0" err="1"/>
              <a:t>condição</a:t>
            </a:r>
            <a:r>
              <a:rPr lang="en-US" sz="2400" dirty="0"/>
              <a:t> </a:t>
            </a:r>
            <a:r>
              <a:rPr lang="en-US" sz="2400" dirty="0" err="1"/>
              <a:t>beneficiada</a:t>
            </a:r>
            <a:r>
              <a:rPr lang="en-US" sz="2400" dirty="0"/>
              <a:t> </a:t>
            </a:r>
            <a:r>
              <a:rPr lang="en-US" sz="2400" dirty="0" err="1"/>
              <a:t>apresenta</a:t>
            </a:r>
            <a:r>
              <a:rPr lang="en-US" sz="2400" dirty="0"/>
              <a:t> </a:t>
            </a:r>
            <a:r>
              <a:rPr lang="en-US" sz="2400" dirty="0" err="1"/>
              <a:t>alta</a:t>
            </a:r>
            <a:r>
              <a:rPr lang="en-US" sz="2400" dirty="0"/>
              <a:t> </a:t>
            </a:r>
            <a:r>
              <a:rPr lang="en-US" sz="2400" dirty="0" err="1"/>
              <a:t>resistência</a:t>
            </a:r>
            <a:r>
              <a:rPr lang="en-US" sz="2400" dirty="0"/>
              <a:t> </a:t>
            </a:r>
            <a:r>
              <a:rPr lang="en-US" sz="2400" dirty="0" err="1"/>
              <a:t>mecânica</a:t>
            </a:r>
            <a:r>
              <a:rPr lang="en-US" sz="24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Boa </a:t>
            </a:r>
            <a:r>
              <a:rPr lang="en-US" sz="2400" dirty="0" err="1"/>
              <a:t>resistência</a:t>
            </a:r>
            <a:r>
              <a:rPr lang="en-US" sz="2400" dirty="0"/>
              <a:t> à </a:t>
            </a:r>
            <a:r>
              <a:rPr lang="en-US" sz="2400" dirty="0" err="1"/>
              <a:t>fadiga</a:t>
            </a:r>
            <a:endParaRPr lang="en-US" sz="2400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A904CFA-13D3-4883-8230-5D832D167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12775"/>
              </p:ext>
            </p:extLst>
          </p:nvPr>
        </p:nvGraphicFramePr>
        <p:xfrm>
          <a:off x="7812706" y="1499259"/>
          <a:ext cx="4042411" cy="38594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64452">
                  <a:extLst>
                    <a:ext uri="{9D8B030D-6E8A-4147-A177-3AD203B41FA5}">
                      <a16:colId xmlns:a16="http://schemas.microsoft.com/office/drawing/2014/main" val="1907667986"/>
                    </a:ext>
                  </a:extLst>
                </a:gridCol>
                <a:gridCol w="1577959">
                  <a:extLst>
                    <a:ext uri="{9D8B030D-6E8A-4147-A177-3AD203B41FA5}">
                      <a16:colId xmlns:a16="http://schemas.microsoft.com/office/drawing/2014/main" val="641819550"/>
                    </a:ext>
                  </a:extLst>
                </a:gridCol>
              </a:tblGrid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Propriedade</a:t>
                      </a:r>
                      <a:r>
                        <a:rPr lang="pt-BR" sz="2100" b="1" u="none" strike="noStrike" noProof="0"/>
                        <a:t>s</a:t>
                      </a:r>
                      <a:endParaRPr lang="pt-BR" sz="2100" b="1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Métrica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175232337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Densidade</a:t>
                      </a:r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7.85 g/cm3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3090749749"/>
                  </a:ext>
                </a:extLst>
              </a:tr>
              <a:tr h="13864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 err="1"/>
                        <a:t>Tensile</a:t>
                      </a:r>
                      <a:r>
                        <a:rPr lang="pt-BR" sz="2100" b="0" u="none" strike="noStrike" noProof="0"/>
                        <a:t> </a:t>
                      </a:r>
                      <a:r>
                        <a:rPr lang="pt-BR" sz="2100" b="0" u="none" strike="noStrike" noProof="0" err="1"/>
                        <a:t>Strength</a:t>
                      </a:r>
                      <a:r>
                        <a:rPr lang="pt-BR" sz="2100" b="0" u="none" strike="noStrike" noProof="0"/>
                        <a:t>, </a:t>
                      </a:r>
                      <a:r>
                        <a:rPr lang="pt-BR" sz="2100" b="0" u="none" strike="noStrike" noProof="0" err="1"/>
                        <a:t>Ultimate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1145 MPa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830949462"/>
                  </a:ext>
                </a:extLst>
              </a:tr>
              <a:tr h="8243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2100" b="0" u="none" strike="noStrike" noProof="0"/>
                        <a:t>Dureza, </a:t>
                      </a:r>
                      <a:r>
                        <a:rPr lang="pt-BR" sz="2100" b="0" u="none" strike="noStrike" noProof="0" err="1"/>
                        <a:t>Brinell</a:t>
                      </a:r>
                      <a:r>
                        <a:rPr lang="pt-BR" sz="2100" b="0" u="none" strike="noStrike" noProof="0"/>
                        <a:t> </a:t>
                      </a:r>
                      <a:endParaRPr lang="pt-BR" sz="2100"/>
                    </a:p>
                  </a:txBody>
                  <a:tcPr marL="106379" marR="106379" marT="53190" marB="531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100"/>
                        <a:t>331</a:t>
                      </a:r>
                    </a:p>
                  </a:txBody>
                  <a:tcPr marL="106379" marR="106379" marT="53190" marB="53190" anchor="ctr"/>
                </a:tc>
                <a:extLst>
                  <a:ext uri="{0D108BD9-81ED-4DB2-BD59-A6C34878D82A}">
                    <a16:rowId xmlns:a16="http://schemas.microsoft.com/office/drawing/2014/main" val="261859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99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D9E641F7AC344C932C633B6345A5BC" ma:contentTypeVersion="7" ma:contentTypeDescription="Crie um novo documento." ma:contentTypeScope="" ma:versionID="0970c899fa571019442e9bffc46321ec">
  <xsd:schema xmlns:xsd="http://www.w3.org/2001/XMLSchema" xmlns:xs="http://www.w3.org/2001/XMLSchema" xmlns:p="http://schemas.microsoft.com/office/2006/metadata/properties" xmlns:ns2="ffaec952-c496-41b1-92a7-336a051b9326" targetNamespace="http://schemas.microsoft.com/office/2006/metadata/properties" ma:root="true" ma:fieldsID="4690b9cbb532a89bab6f27710eac71b2" ns2:_="">
    <xsd:import namespace="ffaec952-c496-41b1-92a7-336a051b9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ec952-c496-41b1-92a7-336a051b9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E61AA4-D97F-4C2F-8DB3-DA6E4D9AB6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aec952-c496-41b1-92a7-336a051b93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0ED06-F704-457B-BBEF-0BB0CA651E8B}">
  <ds:schemaRefs>
    <ds:schemaRef ds:uri="http://purl.org/dc/dcmitype/"/>
    <ds:schemaRef ds:uri="ffaec952-c496-41b1-92a7-336a051b9326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6BE2A4-5906-4661-92A5-E787840FA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457</Words>
  <Application>Microsoft Office PowerPoint</Application>
  <PresentationFormat>Widescreen</PresentationFormat>
  <Paragraphs>146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(Corpo)</vt:lpstr>
      <vt:lpstr>Calibri Light</vt:lpstr>
      <vt:lpstr>Cambria Math</vt:lpstr>
      <vt:lpstr>Goudy Stout</vt:lpstr>
      <vt:lpstr>Tema do Office</vt:lpstr>
      <vt:lpstr>Projeto Integrador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Protótipo da Chave 02 (aprovada)</vt:lpstr>
      <vt:lpstr>Apresentação do PowerPoint</vt:lpstr>
      <vt:lpstr>Dados do Material - Aço 6150 (Cromo Vanádio)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MATHEUS FERREIRA ALVES SAY</dc:creator>
  <cp:lastModifiedBy>MATHEUS FERREIRA ALVES SAY</cp:lastModifiedBy>
  <cp:revision>5</cp:revision>
  <dcterms:created xsi:type="dcterms:W3CDTF">2020-06-18T18:31:03Z</dcterms:created>
  <dcterms:modified xsi:type="dcterms:W3CDTF">2020-07-07T21:48:37Z</dcterms:modified>
</cp:coreProperties>
</file>